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dp" ContentType="image/vnd.ms-photo"/>
  <Default Extension="emf" ContentType="image/x-emf"/>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74" r:id="rId6"/>
    <p:sldId id="273" r:id="rId7"/>
    <p:sldId id="279" r:id="rId8"/>
    <p:sldId id="277" r:id="rId9"/>
    <p:sldId id="270" r:id="rId10"/>
    <p:sldId id="271" r:id="rId11"/>
    <p:sldId id="267" r:id="rId12"/>
    <p:sldId id="291" r:id="rId13"/>
    <p:sldId id="289" r:id="rId14"/>
    <p:sldId id="288" r:id="rId15"/>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B321"/>
    <a:srgbClr val="FFFC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showGuides="1">
      <p:cViewPr>
        <p:scale>
          <a:sx n="80" d="100"/>
          <a:sy n="80" d="100"/>
        </p:scale>
        <p:origin x="744" y="3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3.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pin heiti" charset="-122"/>
                <a:ea typeface="inpin heiti"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pin heiti" charset="-122"/>
                <a:ea typeface="inpin heiti" charset="-122"/>
              </a:defRPr>
            </a:lvl1pPr>
          </a:lstStyle>
          <a:p>
            <a:fld id="{8B66B084-A966-44BB-830A-F6F1FA9F7AD6}"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pin heiti" charset="-122"/>
                <a:ea typeface="inpin heiti"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pin heiti" charset="-122"/>
                <a:ea typeface="inpin heiti" charset="-122"/>
              </a:defRPr>
            </a:lvl1pPr>
          </a:lstStyle>
          <a:p>
            <a:fld id="{48904FEF-C7D0-4A43-AD0F-27F6D41EC199}"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pin heiti" charset="-122"/>
        <a:ea typeface="inpin heiti" charset="-122"/>
        <a:cs typeface="+mn-cs"/>
      </a:defRPr>
    </a:lvl1pPr>
    <a:lvl2pPr marL="457200" algn="l" defTabSz="914400" rtl="0" eaLnBrk="1" latinLnBrk="0" hangingPunct="1">
      <a:defRPr sz="1200" b="0" i="0" kern="1200">
        <a:solidFill>
          <a:schemeClr val="tx1"/>
        </a:solidFill>
        <a:latin typeface="inpin heiti" charset="-122"/>
        <a:ea typeface="inpin heiti" charset="-122"/>
        <a:cs typeface="+mn-cs"/>
      </a:defRPr>
    </a:lvl2pPr>
    <a:lvl3pPr marL="914400" algn="l" defTabSz="914400" rtl="0" eaLnBrk="1" latinLnBrk="0" hangingPunct="1">
      <a:defRPr sz="1200" b="0" i="0" kern="1200">
        <a:solidFill>
          <a:schemeClr val="tx1"/>
        </a:solidFill>
        <a:latin typeface="inpin heiti" charset="-122"/>
        <a:ea typeface="inpin heiti" charset="-122"/>
        <a:cs typeface="+mn-cs"/>
      </a:defRPr>
    </a:lvl3pPr>
    <a:lvl4pPr marL="1371600" algn="l" defTabSz="914400" rtl="0" eaLnBrk="1" latinLnBrk="0" hangingPunct="1">
      <a:defRPr sz="1200" b="0" i="0" kern="1200">
        <a:solidFill>
          <a:schemeClr val="tx1"/>
        </a:solidFill>
        <a:latin typeface="inpin heiti" charset="-122"/>
        <a:ea typeface="inpin heiti" charset="-122"/>
        <a:cs typeface="+mn-cs"/>
      </a:defRPr>
    </a:lvl4pPr>
    <a:lvl5pPr marL="1828800" algn="l" defTabSz="914400" rtl="0" eaLnBrk="1" latinLnBrk="0" hangingPunct="1">
      <a:defRPr sz="1200" b="0" i="0" kern="1200">
        <a:solidFill>
          <a:schemeClr val="tx1"/>
        </a:solidFill>
        <a:latin typeface="inpin heiti" charset="-122"/>
        <a:ea typeface="inpin heiti"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8904FEF-C7D0-4A43-AD0F-27F6D41EC19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095AB-0A8D-46C1-8D28-544AFE2CF19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095AB-0A8D-46C1-8D28-544AFE2CF19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8904FEF-C7D0-4A43-AD0F-27F6D41EC19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8904FEF-C7D0-4A43-AD0F-27F6D41EC19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095AB-0A8D-46C1-8D28-544AFE2CF19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095AB-0A8D-46C1-8D28-544AFE2CF19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095AB-0A8D-46C1-8D28-544AFE2CF19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095AB-0A8D-46C1-8D28-544AFE2CF19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095AB-0A8D-46C1-8D28-544AFE2CF19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095AB-0A8D-46C1-8D28-544AFE2CF19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095AB-0A8D-46C1-8D28-544AFE2CF19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6ACD010-E7FF-4913-98A6-6ECBD1821C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52548E-CD9E-41E3-BB3B-9A9A27E5902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ACD010-E7FF-4913-98A6-6ECBD1821C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52548E-CD9E-41E3-BB3B-9A9A27E5902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ACD010-E7FF-4913-98A6-6ECBD1821C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52548E-CD9E-41E3-BB3B-9A9A27E5902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ACD010-E7FF-4913-98A6-6ECBD1821C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52548E-CD9E-41E3-BB3B-9A9A27E5902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6ACD010-E7FF-4913-98A6-6ECBD1821C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52548E-CD9E-41E3-BB3B-9A9A27E5902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6ACD010-E7FF-4913-98A6-6ECBD1821C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52548E-CD9E-41E3-BB3B-9A9A27E5902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6ACD010-E7FF-4913-98A6-6ECBD1821CA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52548E-CD9E-41E3-BB3B-9A9A27E5902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6ACD010-E7FF-4913-98A6-6ECBD1821CA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52548E-CD9E-41E3-BB3B-9A9A27E5902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ACD010-E7FF-4913-98A6-6ECBD1821CA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52548E-CD9E-41E3-BB3B-9A9A27E5902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6ACD010-E7FF-4913-98A6-6ECBD1821C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52548E-CD9E-41E3-BB3B-9A9A27E5902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6ACD010-E7FF-4913-98A6-6ECBD1821C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52548E-CD9E-41E3-BB3B-9A9A27E5902A}"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inpin heiti" charset="-122"/>
                <a:ea typeface="inpin heiti" charset="-122"/>
              </a:defRPr>
            </a:lvl1pPr>
          </a:lstStyle>
          <a:p>
            <a:fld id="{F6ACD010-E7FF-4913-98A6-6ECBD1821CA8}"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inpin heiti" charset="-122"/>
                <a:ea typeface="inpin heiti"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inpin heiti" charset="-122"/>
                <a:ea typeface="inpin heiti" charset="-122"/>
              </a:defRPr>
            </a:lvl1pPr>
          </a:lstStyle>
          <a:p>
            <a:fld id="{7052548E-CD9E-41E3-BB3B-9A9A27E5902A}"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inpin heiti" charset="-122"/>
          <a:ea typeface="inpin heiti"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inpin heiti" charset="-122"/>
          <a:ea typeface="inpin heiti"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inpin heiti" charset="-122"/>
          <a:ea typeface="inpin heiti"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inpin heiti" charset="-122"/>
          <a:ea typeface="inpin heiti"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inpin heiti" charset="-122"/>
          <a:ea typeface="inpin heiti"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openxmlformats.org/officeDocument/2006/relationships/image" Target="../media/image4.png"/><Relationship Id="rId6" Type="http://schemas.microsoft.com/office/2007/relationships/media" Target="../media/media1.mp3"/><Relationship Id="rId5" Type="http://schemas.openxmlformats.org/officeDocument/2006/relationships/audio" Target="../media/media1.mp3"/><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11.emf"/><Relationship Id="rId3" Type="http://schemas.openxmlformats.org/officeDocument/2006/relationships/oleObject" Target="../embeddings/oleObject1.bin"/><Relationship Id="rId2" Type="http://schemas.microsoft.com/office/2007/relationships/hdphoto" Target="../media/image10.wdp"/><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13.emf"/><Relationship Id="rId3" Type="http://schemas.openxmlformats.org/officeDocument/2006/relationships/oleObject" Target="../embeddings/oleObject2.bin"/><Relationship Id="rId2" Type="http://schemas.openxmlformats.org/officeDocument/2006/relationships/image" Target="../media/image12.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7.png"/><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6" name="PA_库_图片 7"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PicPr>
            <a:picLocks noChangeAspect="1"/>
          </p:cNvPicPr>
          <p:nvPr>
            <p:custDataLst>
              <p:tags r:id="rId2"/>
            </p:custDataLst>
          </p:nvPr>
        </p:nvPicPr>
        <p:blipFill>
          <a:blip r:embed="rId3" cstate="screen">
            <a:extLst>
              <a:ext uri="{BEBA8EAE-BF5A-486C-A8C5-ECC9F3942E4B}">
                <a14:imgProps xmlns:a14="http://schemas.microsoft.com/office/drawing/2010/main">
                  <a14:imgLayer r:embed="rId4">
                    <a14:imgEffect>
                      <a14:backgroundRemoval t="8772" b="92982" l="0" r="91463"/>
                    </a14:imgEffect>
                  </a14:imgLayer>
                </a14:imgProps>
              </a:ext>
            </a:extLst>
          </a:blip>
          <a:stretch>
            <a:fillRect/>
          </a:stretch>
        </p:blipFill>
        <p:spPr>
          <a:xfrm>
            <a:off x="8783171" y="4558561"/>
            <a:ext cx="485726" cy="675278"/>
          </a:xfrm>
          <a:prstGeom prst="rect">
            <a:avLst/>
          </a:prstGeom>
        </p:spPr>
      </p:pic>
      <p:sp>
        <p:nvSpPr>
          <p:cNvPr id="3"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pic>
        <p:nvPicPr>
          <p:cNvPr id="9" name="古风武侠柔情舒缓配乐.mp3">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1433095" y="180479"/>
            <a:ext cx="812800" cy="812800"/>
          </a:xfrm>
          <a:prstGeom prst="rect">
            <a:avLst/>
          </a:prstGeom>
        </p:spPr>
      </p:pic>
      <p:sp>
        <p:nvSpPr>
          <p:cNvPr id="2" name="文本框 1"/>
          <p:cNvSpPr txBox="1"/>
          <p:nvPr/>
        </p:nvSpPr>
        <p:spPr>
          <a:xfrm>
            <a:off x="1266190" y="1789430"/>
            <a:ext cx="10584815" cy="2306955"/>
          </a:xfrm>
          <a:prstGeom prst="rect">
            <a:avLst/>
          </a:prstGeom>
          <a:noFill/>
        </p:spPr>
        <p:txBody>
          <a:bodyPr wrap="square" rtlCol="0">
            <a:spAutoFit/>
          </a:bodyPr>
          <a:p>
            <a:pPr algn="l"/>
            <a:r>
              <a:rPr lang="zh-CN" altLang="en-US"/>
              <a:t> </a:t>
            </a:r>
            <a:r>
              <a:rPr lang="en-US" sz="7200">
                <a:gradFill>
                  <a:gsLst>
                    <a:gs pos="0">
                      <a:srgbClr val="012D86"/>
                    </a:gs>
                    <a:gs pos="100000">
                      <a:srgbClr val="0E2557"/>
                    </a:gs>
                  </a:gsLst>
                  <a:lin scaled="0"/>
                </a:gradFill>
                <a:latin typeface="方正舒体" panose="02010601030101010101" charset="-122"/>
                <a:ea typeface="方正舒体" panose="02010601030101010101" charset="-122"/>
                <a:cs typeface="方正舒体" panose="02010601030101010101" charset="-122"/>
              </a:rPr>
              <a:t>django Pettingpets(爱抚宠物)小程序</a:t>
            </a:r>
            <a:endParaRPr lang="en-US" sz="7200">
              <a:gradFill>
                <a:gsLst>
                  <a:gs pos="0">
                    <a:srgbClr val="012D86"/>
                  </a:gs>
                  <a:gs pos="100000">
                    <a:srgbClr val="0E2557"/>
                  </a:gs>
                </a:gsLst>
                <a:lin scaled="0"/>
              </a:gradFill>
              <a:latin typeface="方正舒体" panose="02010601030101010101" charset="-122"/>
              <a:ea typeface="方正舒体" panose="02010601030101010101" charset="-122"/>
              <a:cs typeface="方正舒体" panose="02010601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2" presetClass="entr" presetSubtype="4" decel="100000" fill="hold" nodeType="withEffect">
                                  <p:stCondLst>
                                    <p:cond delay="25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1500" fill="hold"/>
                                        <p:tgtEl>
                                          <p:spTgt spid="6"/>
                                        </p:tgtEl>
                                        <p:attrNameLst>
                                          <p:attrName>ppt_x</p:attrName>
                                        </p:attrNameLst>
                                      </p:cBhvr>
                                      <p:tavLst>
                                        <p:tav tm="0">
                                          <p:val>
                                            <p:strVal val="#ppt_x"/>
                                          </p:val>
                                        </p:tav>
                                        <p:tav tm="100000">
                                          <p:val>
                                            <p:strVal val="#ppt_x"/>
                                          </p:val>
                                        </p:tav>
                                      </p:tavLst>
                                    </p:anim>
                                    <p:anim calcmode="lin" valueType="num">
                                      <p:cBhvr additive="base">
                                        <p:cTn id="10"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sp>
        <p:nvSpPr>
          <p:cNvPr id="2"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sp>
        <p:nvSpPr>
          <p:cNvPr id="9" name="文本框 8"/>
          <p:cNvSpPr txBox="1"/>
          <p:nvPr/>
        </p:nvSpPr>
        <p:spPr>
          <a:xfrm>
            <a:off x="288925" y="1628140"/>
            <a:ext cx="6727825"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  </a:t>
            </a:r>
            <a:endParaRPr lang="zh-CN" altLang="en-US">
              <a:latin typeface="Times New Roman" panose="02020603050405020304" charset="0"/>
              <a:cs typeface="Times New Roman" panose="02020603050405020304" charset="0"/>
            </a:endParaRPr>
          </a:p>
        </p:txBody>
      </p:sp>
      <p:sp>
        <p:nvSpPr>
          <p:cNvPr id="10" name="文本框 9"/>
          <p:cNvSpPr txBox="1"/>
          <p:nvPr/>
        </p:nvSpPr>
        <p:spPr>
          <a:xfrm>
            <a:off x="4133850" y="285115"/>
            <a:ext cx="2316480" cy="521970"/>
          </a:xfrm>
          <a:prstGeom prst="rect">
            <a:avLst/>
          </a:prstGeom>
          <a:noFill/>
        </p:spPr>
        <p:txBody>
          <a:bodyPr wrap="none" rtlCol="0">
            <a:spAutoFit/>
          </a:bodyPr>
          <a:p>
            <a:pPr algn="l"/>
            <a:r>
              <a:rPr lang="zh-CN" altLang="en-US" sz="2800">
                <a:latin typeface="宋体" panose="02010600030101010101" pitchFamily="2" charset="-122"/>
                <a:ea typeface="宋体" panose="02010600030101010101" pitchFamily="2" charset="-122"/>
                <a:cs typeface="宋体" panose="02010600030101010101" pitchFamily="2" charset="-122"/>
              </a:rPr>
              <a:t>我的账户界面</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13" name="图片 17"/>
          <p:cNvPicPr>
            <a:picLocks noChangeAspect="1"/>
          </p:cNvPicPr>
          <p:nvPr/>
        </p:nvPicPr>
        <p:blipFill>
          <a:blip r:embed="rId1"/>
          <a:stretch>
            <a:fillRect/>
          </a:stretch>
        </p:blipFill>
        <p:spPr>
          <a:xfrm>
            <a:off x="1972310" y="2248535"/>
            <a:ext cx="8347075" cy="428244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pic>
        <p:nvPicPr>
          <p:cNvPr id="8" name="图片 7"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PicPr>
            <a:picLocks noChangeAspect="1"/>
          </p:cNvPicPr>
          <p:nvPr/>
        </p:nvPicPr>
        <p:blipFill>
          <a:blip r:embed="rId1"/>
          <a:stretch>
            <a:fillRect/>
          </a:stretch>
        </p:blipFill>
        <p:spPr>
          <a:xfrm flipH="1">
            <a:off x="6759575" y="201295"/>
            <a:ext cx="5432425" cy="6858000"/>
          </a:xfrm>
          <a:prstGeom prst="rect">
            <a:avLst/>
          </a:prstGeom>
        </p:spPr>
      </p:pic>
      <p:sp>
        <p:nvSpPr>
          <p:cNvPr id="2"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sp>
        <p:nvSpPr>
          <p:cNvPr id="9" name="文本框 8"/>
          <p:cNvSpPr txBox="1"/>
          <p:nvPr/>
        </p:nvSpPr>
        <p:spPr>
          <a:xfrm>
            <a:off x="288925" y="1628140"/>
            <a:ext cx="6727825" cy="368300"/>
          </a:xfrm>
          <a:prstGeom prst="rect">
            <a:avLst/>
          </a:prstGeom>
          <a:noFill/>
        </p:spPr>
        <p:txBody>
          <a:bodyPr wrap="square" rtlCol="0">
            <a:spAutoFit/>
          </a:bodyPr>
          <a:p>
            <a:pPr algn="l"/>
            <a:r>
              <a:rPr lang="en-US" altLang="zh-CN">
                <a:latin typeface="Times New Roman" panose="02020603050405020304" charset="0"/>
                <a:cs typeface="Times New Roman" panose="02020603050405020304" charset="0"/>
              </a:rPr>
              <a:t>  </a:t>
            </a:r>
            <a:endParaRPr lang="zh-CN" altLang="en-US">
              <a:latin typeface="Times New Roman" panose="02020603050405020304" charset="0"/>
              <a:cs typeface="Times New Roman" panose="02020603050405020304" charset="0"/>
            </a:endParaRPr>
          </a:p>
        </p:txBody>
      </p:sp>
      <p:sp>
        <p:nvSpPr>
          <p:cNvPr id="10" name="文本框 9"/>
          <p:cNvSpPr txBox="1"/>
          <p:nvPr/>
        </p:nvSpPr>
        <p:spPr>
          <a:xfrm>
            <a:off x="4418330" y="201295"/>
            <a:ext cx="1198880" cy="706755"/>
          </a:xfrm>
          <a:prstGeom prst="rect">
            <a:avLst/>
          </a:prstGeom>
          <a:noFill/>
        </p:spPr>
        <p:txBody>
          <a:bodyPr wrap="none" rtlCol="0">
            <a:spAutoFit/>
          </a:bodyPr>
          <a:p>
            <a:pPr algn="l"/>
            <a:r>
              <a:rPr lang="zh-CN" altLang="en-US" sz="4000">
                <a:latin typeface="宋体" panose="02010600030101010101" pitchFamily="2" charset="-122"/>
                <a:ea typeface="宋体" panose="02010600030101010101" pitchFamily="2" charset="-122"/>
                <a:cs typeface="宋体" panose="02010600030101010101" pitchFamily="2" charset="-122"/>
              </a:rPr>
              <a:t>结论</a:t>
            </a:r>
            <a:endParaRPr lang="zh-CN" altLang="en-US" sz="4000">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120650" y="1148080"/>
            <a:ext cx="8671560" cy="2861310"/>
          </a:xfrm>
          <a:prstGeom prst="rect">
            <a:avLst/>
          </a:prstGeom>
          <a:noFill/>
        </p:spPr>
        <p:txBody>
          <a:bodyPr wrap="square" rtlCol="0">
            <a:spAutoFit/>
          </a:bodyPr>
          <a:p>
            <a:pPr algn="l"/>
            <a:r>
              <a:rPr lang="en-US"/>
              <a:t> </a:t>
            </a:r>
            <a:r>
              <a:t>至此论文结束，感谢您的阅读。在此我要感谢我的导师，虽然我在实习期间很忙，论文撰写总是停停改改，但是导师依然十分负责，时不时的询问我的任务进展情况，跟进我的论文进度。虽然我在实习期间很忙，以至于很晚才开始进行论文撰写和编写程序的工作，但是在指导老师的帮助下，我逐步完成了自己的论文和程序，从导师身上也学习到很多知识，和经验，这些知识和经验令我受益匪浅。也从导师身上看到了自己的不足，不论是在即使层面上还是在对待工作的态度上，倒数如同明镜一般照出了我的缺点我的不足。此外，我还要感谢在我实习期间在论文和程序上帮助过我的同学和社会人士，此前我对于Django开发方面的一些知识还不了解，是他们在我编写程序过程中给了我很多的启发和感想，也帮助了我对于程序的调试和检测。没有他们我是不能顺利完成本次毕业设计的。至此，我的毕业设计就花上了一个圆满的句号了。</a:t>
            </a:r>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sp>
        <p:nvSpPr>
          <p:cNvPr id="3" name="文本框 2"/>
          <p:cNvSpPr txBox="1"/>
          <p:nvPr/>
        </p:nvSpPr>
        <p:spPr>
          <a:xfrm>
            <a:off x="4485005" y="1794510"/>
            <a:ext cx="6912610" cy="1322070"/>
          </a:xfrm>
          <a:prstGeom prst="rect">
            <a:avLst/>
          </a:prstGeom>
          <a:noFill/>
        </p:spPr>
        <p:txBody>
          <a:bodyPr wrap="square" rtlCol="0">
            <a:spAutoFit/>
          </a:bodyPr>
          <a:p>
            <a:r>
              <a:rPr lang="zh-CN" altLang="en-US" sz="8000">
                <a:gradFill>
                  <a:gsLst>
                    <a:gs pos="0">
                      <a:srgbClr val="14CD68"/>
                    </a:gs>
                    <a:gs pos="100000">
                      <a:srgbClr val="0B6E38"/>
                    </a:gs>
                  </a:gsLst>
                  <a:lin scaled="0"/>
                </a:gradFill>
                <a:latin typeface="方正舒体" panose="02010601030101010101" charset="-122"/>
                <a:ea typeface="方正舒体" panose="02010601030101010101" charset="-122"/>
                <a:cs typeface="方正舒体" panose="02010601030101010101" charset="-122"/>
              </a:rPr>
              <a:t>谢</a:t>
            </a:r>
            <a:r>
              <a:rPr lang="en-US" altLang="zh-CN" sz="8000">
                <a:gradFill>
                  <a:gsLst>
                    <a:gs pos="0">
                      <a:srgbClr val="14CD68"/>
                    </a:gs>
                    <a:gs pos="100000">
                      <a:srgbClr val="0B6E38"/>
                    </a:gs>
                  </a:gsLst>
                  <a:lin scaled="0"/>
                </a:gradFill>
                <a:latin typeface="方正舒体" panose="02010601030101010101" charset="-122"/>
                <a:ea typeface="方正舒体" panose="02010601030101010101" charset="-122"/>
                <a:cs typeface="方正舒体" panose="02010601030101010101" charset="-122"/>
              </a:rPr>
              <a:t>  </a:t>
            </a:r>
            <a:r>
              <a:rPr lang="zh-CN" altLang="en-US" sz="8000">
                <a:gradFill>
                  <a:gsLst>
                    <a:gs pos="0">
                      <a:srgbClr val="14CD68"/>
                    </a:gs>
                    <a:gs pos="100000">
                      <a:srgbClr val="0B6E38"/>
                    </a:gs>
                  </a:gsLst>
                  <a:lin scaled="0"/>
                </a:gradFill>
                <a:latin typeface="方正舒体" panose="02010601030101010101" charset="-122"/>
                <a:ea typeface="方正舒体" panose="02010601030101010101" charset="-122"/>
                <a:cs typeface="方正舒体" panose="02010601030101010101" charset="-122"/>
              </a:rPr>
              <a:t>谢</a:t>
            </a:r>
            <a:r>
              <a:rPr lang="en-US" altLang="zh-CN" sz="8000">
                <a:gradFill>
                  <a:gsLst>
                    <a:gs pos="0">
                      <a:srgbClr val="14CD68"/>
                    </a:gs>
                    <a:gs pos="100000">
                      <a:srgbClr val="0B6E38"/>
                    </a:gs>
                  </a:gsLst>
                  <a:lin scaled="0"/>
                </a:gradFill>
                <a:latin typeface="方正舒体" panose="02010601030101010101" charset="-122"/>
                <a:ea typeface="方正舒体" panose="02010601030101010101" charset="-122"/>
                <a:cs typeface="方正舒体" panose="02010601030101010101" charset="-122"/>
              </a:rPr>
              <a:t>  </a:t>
            </a:r>
            <a:r>
              <a:rPr lang="zh-CN" altLang="en-US" sz="8000">
                <a:gradFill>
                  <a:gsLst>
                    <a:gs pos="0">
                      <a:srgbClr val="14CD68"/>
                    </a:gs>
                    <a:gs pos="100000">
                      <a:srgbClr val="0B6E38"/>
                    </a:gs>
                  </a:gsLst>
                  <a:lin scaled="0"/>
                </a:gradFill>
                <a:latin typeface="方正舒体" panose="02010601030101010101" charset="-122"/>
                <a:ea typeface="方正舒体" panose="02010601030101010101" charset="-122"/>
                <a:cs typeface="方正舒体" panose="02010601030101010101" charset="-122"/>
              </a:rPr>
              <a:t>观</a:t>
            </a:r>
            <a:r>
              <a:rPr lang="en-US" altLang="zh-CN" sz="8000">
                <a:gradFill>
                  <a:gsLst>
                    <a:gs pos="0">
                      <a:srgbClr val="14CD68"/>
                    </a:gs>
                    <a:gs pos="100000">
                      <a:srgbClr val="0B6E38"/>
                    </a:gs>
                  </a:gsLst>
                  <a:lin scaled="0"/>
                </a:gradFill>
                <a:latin typeface="方正舒体" panose="02010601030101010101" charset="-122"/>
                <a:ea typeface="方正舒体" panose="02010601030101010101" charset="-122"/>
                <a:cs typeface="方正舒体" panose="02010601030101010101" charset="-122"/>
              </a:rPr>
              <a:t>  </a:t>
            </a:r>
            <a:r>
              <a:rPr lang="zh-CN" altLang="en-US" sz="8000">
                <a:gradFill>
                  <a:gsLst>
                    <a:gs pos="0">
                      <a:srgbClr val="14CD68"/>
                    </a:gs>
                    <a:gs pos="100000">
                      <a:srgbClr val="0B6E38"/>
                    </a:gs>
                  </a:gsLst>
                  <a:lin scaled="0"/>
                </a:gradFill>
                <a:latin typeface="方正舒体" panose="02010601030101010101" charset="-122"/>
                <a:ea typeface="方正舒体" panose="02010601030101010101" charset="-122"/>
                <a:cs typeface="方正舒体" panose="02010601030101010101" charset="-122"/>
              </a:rPr>
              <a:t>看</a:t>
            </a:r>
            <a:endParaRPr lang="zh-CN" altLang="en-US" sz="8000">
              <a:gradFill>
                <a:gsLst>
                  <a:gs pos="0">
                    <a:srgbClr val="14CD68"/>
                  </a:gs>
                  <a:gs pos="100000">
                    <a:srgbClr val="0B6E38"/>
                  </a:gs>
                </a:gsLst>
                <a:lin scaled="0"/>
              </a:gradFill>
              <a:latin typeface="方正舒体" panose="02010601030101010101" charset="-122"/>
              <a:ea typeface="方正舒体" panose="02010601030101010101" charset="-122"/>
              <a:cs typeface="方正舒体" panose="02010601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pic>
        <p:nvPicPr>
          <p:cNvPr id="3" name="图片 2"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PicPr>
            <a:picLocks noChangeAspect="1"/>
          </p:cNvPicPr>
          <p:nvPr/>
        </p:nvPicPr>
        <p:blipFill>
          <a:blip r:embed="rId1" cstate="screen">
            <a:extLst>
              <a:ext uri="{BEBA8EAE-BF5A-486C-A8C5-ECC9F3942E4B}">
                <a14:imgProps xmlns:a14="http://schemas.microsoft.com/office/drawing/2010/main">
                  <a14:imgLayer r:embed="rId2">
                    <a14:imgEffect>
                      <a14:backgroundRemoval t="9994" b="99759" l="847" r="99966">
                        <a14:foregroundMark x1="9854" y1="75436" x2="34270" y2="90668"/>
                        <a14:foregroundMark x1="34270" y1="90668" x2="38198" y2="91571"/>
                        <a14:foregroundMark x1="38198" y1="91571" x2="44023" y2="91150"/>
                        <a14:foregroundMark x1="44023" y1="91150" x2="57738" y2="93257"/>
                        <a14:foregroundMark x1="57738" y1="93257" x2="58110" y2="93137"/>
                        <a14:foregroundMark x1="15002" y1="71222" x2="1490" y2="77724"/>
                        <a14:foregroundMark x1="16085" y1="84889" x2="880" y2="99819"/>
                        <a14:foregroundMark x1="94345" y1="90006" x2="99966" y2="95244"/>
                        <a14:backgroundMark x1="69184" y1="82480" x2="71250" y2="82781"/>
                        <a14:backgroundMark x1="74704" y1="84889" x2="78937" y2="82962"/>
                        <a14:backgroundMark x1="73214" y1="86815" x2="71927" y2="86815"/>
                        <a14:backgroundMark x1="88317" y1="74895" x2="89096" y2="76159"/>
                        <a14:backgroundMark x1="85066" y1="77363" x2="83373" y2="80012"/>
                      </a14:backgroundRemoval>
                    </a14:imgEffect>
                  </a14:imgLayer>
                </a14:imgProps>
              </a:ext>
            </a:extLst>
          </a:blip>
          <a:stretch>
            <a:fillRect/>
          </a:stretch>
        </p:blipFill>
        <p:spPr>
          <a:xfrm>
            <a:off x="0" y="0"/>
            <a:ext cx="12192458" cy="6858000"/>
          </a:xfrm>
          <a:prstGeom prst="rect">
            <a:avLst/>
          </a:prstGeom>
        </p:spPr>
      </p:pic>
      <p:sp>
        <p:nvSpPr>
          <p:cNvPr id="6" name="文本框 5"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SpPr txBox="1"/>
          <p:nvPr/>
        </p:nvSpPr>
        <p:spPr>
          <a:xfrm>
            <a:off x="1015698" y="1558290"/>
            <a:ext cx="2619104" cy="923330"/>
          </a:xfrm>
          <a:prstGeom prst="rect">
            <a:avLst/>
          </a:prstGeom>
          <a:noFill/>
        </p:spPr>
        <p:txBody>
          <a:bodyPr vert="horz" wrap="square" rtlCol="0">
            <a:spAutoFit/>
          </a:bodyPr>
          <a:lstStyle/>
          <a:p>
            <a:pPr algn="dist"/>
            <a:r>
              <a:rPr kumimoji="1" lang="zh-CN" altLang="en-US" sz="5400" dirty="0">
                <a:latin typeface="inpin heiti" charset="-122"/>
                <a:ea typeface="inpin heiti" charset="-122"/>
              </a:rPr>
              <a:t>目录</a:t>
            </a:r>
            <a:endParaRPr kumimoji="1" lang="zh-CN" altLang="en-US" sz="5400" dirty="0">
              <a:latin typeface="inpin heiti" charset="-122"/>
              <a:ea typeface="inpin heiti" charset="-122"/>
            </a:endParaRPr>
          </a:p>
        </p:txBody>
      </p:sp>
      <p:sp>
        <p:nvSpPr>
          <p:cNvPr id="7" name="文本框 6"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SpPr txBox="1"/>
          <p:nvPr/>
        </p:nvSpPr>
        <p:spPr>
          <a:xfrm>
            <a:off x="1213370" y="2521160"/>
            <a:ext cx="2223760" cy="461665"/>
          </a:xfrm>
          <a:prstGeom prst="rect">
            <a:avLst/>
          </a:prstGeom>
          <a:noFill/>
        </p:spPr>
        <p:txBody>
          <a:bodyPr vert="horz" wrap="square" rtlCol="0">
            <a:spAutoFit/>
          </a:bodyPr>
          <a:lstStyle/>
          <a:p>
            <a:pPr algn="dist"/>
            <a:r>
              <a:rPr kumimoji="1" lang="en-US" altLang="zh-CN" sz="2400" dirty="0">
                <a:latin typeface="inpin heiti" charset="-122"/>
                <a:ea typeface="inpin heiti" charset="-122"/>
              </a:rPr>
              <a:t>CONTENTS</a:t>
            </a:r>
            <a:endParaRPr kumimoji="1" lang="zh-CN" altLang="en-US" sz="2400" dirty="0">
              <a:latin typeface="inpin heiti" charset="-122"/>
              <a:ea typeface="inpin heiti" charset="-122"/>
            </a:endParaRPr>
          </a:p>
        </p:txBody>
      </p:sp>
      <p:grpSp>
        <p:nvGrpSpPr>
          <p:cNvPr id="8" name="组合 7"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GrpSpPr/>
          <p:nvPr/>
        </p:nvGrpSpPr>
        <p:grpSpPr>
          <a:xfrm>
            <a:off x="4695027" y="592994"/>
            <a:ext cx="1169883" cy="2591918"/>
            <a:chOff x="1998557" y="1799771"/>
            <a:chExt cx="786596" cy="1742731"/>
          </a:xfrm>
        </p:grpSpPr>
        <p:grpSp>
          <p:nvGrpSpPr>
            <p:cNvPr id="9" name="组合 8"/>
            <p:cNvGrpSpPr/>
            <p:nvPr/>
          </p:nvGrpSpPr>
          <p:grpSpPr>
            <a:xfrm>
              <a:off x="1998557" y="1799771"/>
              <a:ext cx="786596" cy="786596"/>
              <a:chOff x="7261538" y="1909054"/>
              <a:chExt cx="929962" cy="929962"/>
            </a:xfrm>
          </p:grpSpPr>
          <p:sp>
            <p:nvSpPr>
              <p:cNvPr id="11" name="椭圆 10"/>
              <p:cNvSpPr/>
              <p:nvPr/>
            </p:nvSpPr>
            <p:spPr>
              <a:xfrm>
                <a:off x="7261538" y="1909054"/>
                <a:ext cx="929962" cy="929962"/>
              </a:xfrm>
              <a:prstGeom prst="ellipse">
                <a:avLst/>
              </a:prstGeom>
              <a:blipFill>
                <a:blip r:embed="rId3" cstate="screen">
                  <a:biLevel thresh="7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srgbClr val="3C5169"/>
                  </a:solidFill>
                  <a:latin typeface="inpin heiti" charset="-122"/>
                  <a:ea typeface="inpin heiti" charset="-122"/>
                  <a:cs typeface="inpin heiti" charset="-122"/>
                  <a:sym typeface="Li Xuke"/>
                </a:endParaRPr>
              </a:p>
            </p:txBody>
          </p:sp>
          <p:sp>
            <p:nvSpPr>
              <p:cNvPr id="12" name="文本框 11"/>
              <p:cNvSpPr txBox="1"/>
              <p:nvPr/>
            </p:nvSpPr>
            <p:spPr>
              <a:xfrm>
                <a:off x="7428855" y="2064744"/>
                <a:ext cx="595333" cy="611643"/>
              </a:xfrm>
              <a:prstGeom prst="rect">
                <a:avLst/>
              </a:prstGeom>
              <a:noFill/>
            </p:spPr>
            <p:txBody>
              <a:bodyPr wrap="none" rtlCol="0">
                <a:spAutoFit/>
              </a:bodyPr>
              <a:lstStyle/>
              <a:p>
                <a:pPr algn="ctr"/>
                <a:r>
                  <a:rPr lang="zh-CN" altLang="en-US" sz="4400" dirty="0">
                    <a:solidFill>
                      <a:schemeClr val="bg1"/>
                    </a:solidFill>
                    <a:latin typeface="inpin heiti" charset="-122"/>
                    <a:ea typeface="inpin heiti" charset="-122"/>
                    <a:cs typeface="inpin heiti" charset="-122"/>
                    <a:sym typeface="Li Xuke"/>
                  </a:rPr>
                  <a:t>肆</a:t>
                </a:r>
                <a:endParaRPr lang="zh-CN" altLang="en-US" sz="4400" dirty="0">
                  <a:solidFill>
                    <a:schemeClr val="bg1"/>
                  </a:solidFill>
                  <a:latin typeface="inpin heiti" charset="-122"/>
                  <a:ea typeface="inpin heiti" charset="-122"/>
                  <a:cs typeface="inpin heiti" charset="-122"/>
                  <a:sym typeface="Li Xuke"/>
                </a:endParaRPr>
              </a:p>
            </p:txBody>
          </p:sp>
        </p:grpSp>
        <p:sp>
          <p:nvSpPr>
            <p:cNvPr id="10" name="文本框 9"/>
            <p:cNvSpPr txBox="1"/>
            <p:nvPr/>
          </p:nvSpPr>
          <p:spPr>
            <a:xfrm>
              <a:off x="2126599" y="2661265"/>
              <a:ext cx="619513" cy="881237"/>
            </a:xfrm>
            <a:prstGeom prst="rect">
              <a:avLst/>
            </a:prstGeom>
            <a:noFill/>
          </p:spPr>
          <p:txBody>
            <a:bodyPr vert="eaVert" wrap="none" rtlCol="0">
              <a:spAutoFit/>
            </a:bodyPr>
            <a:lstStyle/>
            <a:p>
              <a:pPr algn="ctr"/>
              <a:r>
                <a:rPr lang="zh-CN" altLang="en-US" sz="4800" dirty="0">
                  <a:latin typeface="inpin heiti" charset="-122"/>
                  <a:ea typeface="inpin heiti" charset="-122"/>
                  <a:cs typeface="inpin heiti" charset="-122"/>
                  <a:sym typeface="Li Xuke"/>
                </a:rPr>
                <a:t>结论</a:t>
              </a:r>
              <a:endParaRPr lang="zh-CN" altLang="en-US" sz="4800" dirty="0">
                <a:latin typeface="inpin heiti" charset="-122"/>
                <a:ea typeface="inpin heiti" charset="-122"/>
                <a:cs typeface="inpin heiti" charset="-122"/>
                <a:sym typeface="Li Xuke"/>
              </a:endParaRPr>
            </a:p>
          </p:txBody>
        </p:sp>
      </p:grpSp>
      <p:grpSp>
        <p:nvGrpSpPr>
          <p:cNvPr id="13" name="组合 12"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GrpSpPr/>
          <p:nvPr/>
        </p:nvGrpSpPr>
        <p:grpSpPr>
          <a:xfrm>
            <a:off x="10476799" y="-113030"/>
            <a:ext cx="1169736" cy="7202170"/>
            <a:chOff x="7402366" y="1362723"/>
            <a:chExt cx="786596" cy="4457732"/>
          </a:xfrm>
        </p:grpSpPr>
        <p:grpSp>
          <p:nvGrpSpPr>
            <p:cNvPr id="14" name="组合 13"/>
            <p:cNvGrpSpPr/>
            <p:nvPr/>
          </p:nvGrpSpPr>
          <p:grpSpPr>
            <a:xfrm>
              <a:off x="7402366" y="1799771"/>
              <a:ext cx="786596" cy="786596"/>
              <a:chOff x="7261538" y="1909054"/>
              <a:chExt cx="929962" cy="929962"/>
            </a:xfrm>
          </p:grpSpPr>
          <p:sp>
            <p:nvSpPr>
              <p:cNvPr id="16" name="椭圆 15"/>
              <p:cNvSpPr/>
              <p:nvPr/>
            </p:nvSpPr>
            <p:spPr>
              <a:xfrm>
                <a:off x="7261538" y="1909054"/>
                <a:ext cx="929962" cy="929962"/>
              </a:xfrm>
              <a:prstGeom prst="ellipse">
                <a:avLst/>
              </a:prstGeom>
              <a:blipFill>
                <a:blip r:embed="rId3" cstate="screen">
                  <a:biLevel thresh="7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latin typeface="inpin heiti" charset="-122"/>
                  <a:ea typeface="inpin heiti" charset="-122"/>
                  <a:cs typeface="inpin heiti" charset="-122"/>
                  <a:sym typeface="Li Xuke"/>
                </a:endParaRPr>
              </a:p>
            </p:txBody>
          </p:sp>
          <p:sp>
            <p:nvSpPr>
              <p:cNvPr id="17" name="文本框 16"/>
              <p:cNvSpPr txBox="1"/>
              <p:nvPr/>
            </p:nvSpPr>
            <p:spPr>
              <a:xfrm>
                <a:off x="7428855" y="2064744"/>
                <a:ext cx="595333" cy="562242"/>
              </a:xfrm>
              <a:prstGeom prst="rect">
                <a:avLst/>
              </a:prstGeom>
              <a:noFill/>
            </p:spPr>
            <p:txBody>
              <a:bodyPr wrap="square" rtlCol="0">
                <a:spAutoFit/>
              </a:bodyPr>
              <a:lstStyle/>
              <a:p>
                <a:pPr algn="ctr"/>
                <a:r>
                  <a:rPr lang="zh-CN" altLang="en-US" sz="4400" dirty="0">
                    <a:solidFill>
                      <a:schemeClr val="bg1"/>
                    </a:solidFill>
                    <a:latin typeface="inpin heiti" charset="-122"/>
                    <a:ea typeface="inpin heiti" charset="-122"/>
                    <a:cs typeface="inpin heiti" charset="-122"/>
                    <a:sym typeface="Li Xuke"/>
                  </a:rPr>
                  <a:t>壹</a:t>
                </a:r>
                <a:endParaRPr lang="zh-CN" altLang="en-US" sz="4400" dirty="0">
                  <a:solidFill>
                    <a:schemeClr val="bg1"/>
                  </a:solidFill>
                  <a:latin typeface="inpin heiti" charset="-122"/>
                  <a:ea typeface="inpin heiti" charset="-122"/>
                  <a:cs typeface="inpin heiti" charset="-122"/>
                  <a:sym typeface="Li Xuke"/>
                </a:endParaRPr>
              </a:p>
            </p:txBody>
          </p:sp>
        </p:grpSp>
        <p:sp>
          <p:nvSpPr>
            <p:cNvPr id="15" name="文本框 14"/>
            <p:cNvSpPr txBox="1"/>
            <p:nvPr/>
          </p:nvSpPr>
          <p:spPr>
            <a:xfrm>
              <a:off x="7544133" y="1362723"/>
              <a:ext cx="619591" cy="4457732"/>
            </a:xfrm>
            <a:prstGeom prst="rect">
              <a:avLst/>
            </a:prstGeom>
            <a:noFill/>
          </p:spPr>
          <p:txBody>
            <a:bodyPr vert="eaVert" wrap="square" rtlCol="0">
              <a:spAutoFit/>
            </a:bodyPr>
            <a:lstStyle/>
            <a:p>
              <a:pPr algn="ctr"/>
              <a:r>
                <a:rPr lang="zh-CN" altLang="en-US" sz="4800" dirty="0">
                  <a:latin typeface="inpin heiti" charset="-122"/>
                  <a:ea typeface="inpin heiti" charset="-122"/>
                  <a:cs typeface="inpin heiti" charset="-122"/>
                  <a:sym typeface="Li Xuke"/>
                </a:rPr>
                <a:t>选题背景</a:t>
              </a:r>
              <a:endParaRPr lang="zh-CN" altLang="en-US" sz="4800" dirty="0">
                <a:latin typeface="inpin heiti" charset="-122"/>
                <a:ea typeface="inpin heiti" charset="-122"/>
                <a:cs typeface="inpin heiti" charset="-122"/>
                <a:sym typeface="Li Xuke"/>
              </a:endParaRPr>
            </a:p>
          </p:txBody>
        </p:sp>
      </p:grpSp>
      <p:grpSp>
        <p:nvGrpSpPr>
          <p:cNvPr id="18" name="组合 17"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GrpSpPr/>
          <p:nvPr/>
        </p:nvGrpSpPr>
        <p:grpSpPr>
          <a:xfrm>
            <a:off x="8589582" y="317500"/>
            <a:ext cx="1180464" cy="6047740"/>
            <a:chOff x="5601097" y="1630998"/>
            <a:chExt cx="793812" cy="3703667"/>
          </a:xfrm>
        </p:grpSpPr>
        <p:grpSp>
          <p:nvGrpSpPr>
            <p:cNvPr id="19" name="组合 18"/>
            <p:cNvGrpSpPr/>
            <p:nvPr/>
          </p:nvGrpSpPr>
          <p:grpSpPr>
            <a:xfrm>
              <a:off x="5601097" y="1799771"/>
              <a:ext cx="786596" cy="786596"/>
              <a:chOff x="7261538" y="1909054"/>
              <a:chExt cx="929962" cy="929962"/>
            </a:xfrm>
          </p:grpSpPr>
          <p:sp>
            <p:nvSpPr>
              <p:cNvPr id="21" name="椭圆 20"/>
              <p:cNvSpPr/>
              <p:nvPr/>
            </p:nvSpPr>
            <p:spPr>
              <a:xfrm>
                <a:off x="7261538" y="1909054"/>
                <a:ext cx="929962" cy="929962"/>
              </a:xfrm>
              <a:prstGeom prst="ellipse">
                <a:avLst/>
              </a:prstGeom>
              <a:blipFill>
                <a:blip r:embed="rId3" cstate="screen">
                  <a:biLevel thresh="7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latin typeface="inpin heiti" charset="-122"/>
                  <a:ea typeface="inpin heiti" charset="-122"/>
                  <a:cs typeface="inpin heiti" charset="-122"/>
                  <a:sym typeface="Li Xuke"/>
                </a:endParaRPr>
              </a:p>
            </p:txBody>
          </p:sp>
          <p:sp>
            <p:nvSpPr>
              <p:cNvPr id="22" name="文本框 21"/>
              <p:cNvSpPr txBox="1"/>
              <p:nvPr/>
            </p:nvSpPr>
            <p:spPr>
              <a:xfrm>
                <a:off x="7428855" y="2064744"/>
                <a:ext cx="595333" cy="556303"/>
              </a:xfrm>
              <a:prstGeom prst="rect">
                <a:avLst/>
              </a:prstGeom>
              <a:noFill/>
            </p:spPr>
            <p:txBody>
              <a:bodyPr wrap="square" rtlCol="0">
                <a:spAutoFit/>
              </a:bodyPr>
              <a:lstStyle/>
              <a:p>
                <a:pPr algn="ctr"/>
                <a:r>
                  <a:rPr lang="zh-CN" altLang="en-US" sz="4400" dirty="0">
                    <a:solidFill>
                      <a:schemeClr val="bg1"/>
                    </a:solidFill>
                    <a:latin typeface="inpin heiti" charset="-122"/>
                    <a:ea typeface="inpin heiti" charset="-122"/>
                    <a:cs typeface="inpin heiti" charset="-122"/>
                    <a:sym typeface="Li Xuke"/>
                  </a:rPr>
                  <a:t>贰</a:t>
                </a:r>
                <a:endParaRPr lang="zh-CN" altLang="en-US" sz="4400" dirty="0">
                  <a:solidFill>
                    <a:schemeClr val="bg1"/>
                  </a:solidFill>
                  <a:latin typeface="inpin heiti" charset="-122"/>
                  <a:ea typeface="inpin heiti" charset="-122"/>
                  <a:cs typeface="inpin heiti" charset="-122"/>
                  <a:sym typeface="Li Xuke"/>
                </a:endParaRPr>
              </a:p>
            </p:txBody>
          </p:sp>
        </p:grpSp>
        <p:sp>
          <p:nvSpPr>
            <p:cNvPr id="20" name="文本框 19"/>
            <p:cNvSpPr txBox="1"/>
            <p:nvPr/>
          </p:nvSpPr>
          <p:spPr>
            <a:xfrm>
              <a:off x="5775317" y="1630998"/>
              <a:ext cx="619592" cy="3703667"/>
            </a:xfrm>
            <a:prstGeom prst="rect">
              <a:avLst/>
            </a:prstGeom>
            <a:noFill/>
          </p:spPr>
          <p:txBody>
            <a:bodyPr vert="eaVert" wrap="square" rtlCol="0">
              <a:spAutoFit/>
            </a:bodyPr>
            <a:lstStyle/>
            <a:p>
              <a:pPr algn="ctr"/>
              <a:r>
                <a:rPr lang="zh-CN" altLang="en-US" sz="4800" dirty="0">
                  <a:latin typeface="inpin heiti" charset="-122"/>
                  <a:ea typeface="inpin heiti" charset="-122"/>
                  <a:cs typeface="inpin heiti" charset="-122"/>
                  <a:sym typeface="Li Xuke"/>
                </a:rPr>
                <a:t>框架介绍</a:t>
              </a:r>
              <a:endParaRPr lang="zh-CN" altLang="en-US" sz="4800" dirty="0">
                <a:latin typeface="inpin heiti" charset="-122"/>
                <a:ea typeface="inpin heiti" charset="-122"/>
                <a:cs typeface="inpin heiti" charset="-122"/>
                <a:sym typeface="Li Xuke"/>
              </a:endParaRPr>
            </a:p>
          </p:txBody>
        </p:sp>
      </p:grpSp>
      <p:grpSp>
        <p:nvGrpSpPr>
          <p:cNvPr id="23" name="组合 22"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GrpSpPr/>
          <p:nvPr/>
        </p:nvGrpSpPr>
        <p:grpSpPr>
          <a:xfrm>
            <a:off x="6576193" y="592994"/>
            <a:ext cx="1187450" cy="5157470"/>
            <a:chOff x="3799827" y="1799771"/>
            <a:chExt cx="798407" cy="3467734"/>
          </a:xfrm>
        </p:grpSpPr>
        <p:grpSp>
          <p:nvGrpSpPr>
            <p:cNvPr id="24" name="组合 23"/>
            <p:cNvGrpSpPr/>
            <p:nvPr/>
          </p:nvGrpSpPr>
          <p:grpSpPr>
            <a:xfrm>
              <a:off x="3799827" y="1799771"/>
              <a:ext cx="786596" cy="786596"/>
              <a:chOff x="7261538" y="1909054"/>
              <a:chExt cx="929962" cy="929962"/>
            </a:xfrm>
          </p:grpSpPr>
          <p:sp>
            <p:nvSpPr>
              <p:cNvPr id="26" name="椭圆 25"/>
              <p:cNvSpPr/>
              <p:nvPr/>
            </p:nvSpPr>
            <p:spPr>
              <a:xfrm>
                <a:off x="7261538" y="1909054"/>
                <a:ext cx="929962" cy="929962"/>
              </a:xfrm>
              <a:prstGeom prst="ellipse">
                <a:avLst/>
              </a:prstGeom>
              <a:blipFill>
                <a:blip r:embed="rId3" cstate="screen">
                  <a:biLevel thresh="7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latin typeface="inpin heiti" charset="-122"/>
                  <a:ea typeface="inpin heiti" charset="-122"/>
                  <a:cs typeface="inpin heiti" charset="-122"/>
                  <a:sym typeface="Li Xuke"/>
                </a:endParaRPr>
              </a:p>
            </p:txBody>
          </p:sp>
          <p:sp>
            <p:nvSpPr>
              <p:cNvPr id="27" name="文本框 26"/>
              <p:cNvSpPr txBox="1"/>
              <p:nvPr/>
            </p:nvSpPr>
            <p:spPr>
              <a:xfrm>
                <a:off x="7428855" y="2064744"/>
                <a:ext cx="595333" cy="611643"/>
              </a:xfrm>
              <a:prstGeom prst="rect">
                <a:avLst/>
              </a:prstGeom>
              <a:noFill/>
            </p:spPr>
            <p:txBody>
              <a:bodyPr wrap="none" rtlCol="0">
                <a:spAutoFit/>
              </a:bodyPr>
              <a:lstStyle/>
              <a:p>
                <a:pPr algn="ctr"/>
                <a:r>
                  <a:rPr lang="zh-CN" altLang="en-US" sz="4400" dirty="0">
                    <a:solidFill>
                      <a:schemeClr val="bg1"/>
                    </a:solidFill>
                    <a:latin typeface="inpin heiti" charset="-122"/>
                    <a:ea typeface="inpin heiti" charset="-122"/>
                    <a:cs typeface="inpin heiti" charset="-122"/>
                    <a:sym typeface="Li Xuke"/>
                  </a:rPr>
                  <a:t>叁</a:t>
                </a:r>
                <a:endParaRPr lang="zh-CN" altLang="en-US" sz="4400" dirty="0">
                  <a:solidFill>
                    <a:schemeClr val="bg1"/>
                  </a:solidFill>
                  <a:latin typeface="inpin heiti" charset="-122"/>
                  <a:ea typeface="inpin heiti" charset="-122"/>
                  <a:cs typeface="inpin heiti" charset="-122"/>
                  <a:sym typeface="Li Xuke"/>
                </a:endParaRPr>
              </a:p>
            </p:txBody>
          </p:sp>
        </p:grpSp>
        <p:sp>
          <p:nvSpPr>
            <p:cNvPr id="25" name="文本框 24"/>
            <p:cNvSpPr txBox="1"/>
            <p:nvPr/>
          </p:nvSpPr>
          <p:spPr>
            <a:xfrm>
              <a:off x="3978721" y="2585796"/>
              <a:ext cx="619513" cy="2681709"/>
            </a:xfrm>
            <a:prstGeom prst="rect">
              <a:avLst/>
            </a:prstGeom>
            <a:noFill/>
          </p:spPr>
          <p:txBody>
            <a:bodyPr vert="eaVert" wrap="square" rtlCol="0">
              <a:spAutoFit/>
            </a:bodyPr>
            <a:lstStyle/>
            <a:p>
              <a:pPr algn="ctr"/>
              <a:r>
                <a:rPr lang="zh-CN" altLang="en-US" sz="4800" dirty="0">
                  <a:latin typeface="inpin heiti" charset="-122"/>
                  <a:ea typeface="inpin heiti" charset="-122"/>
                  <a:cs typeface="inpin heiti" charset="-122"/>
                  <a:sym typeface="Li Xuke"/>
                </a:rPr>
                <a:t>系统用例分析</a:t>
              </a:r>
              <a:endParaRPr lang="zh-CN" altLang="en-US" sz="4800" dirty="0">
                <a:latin typeface="inpin heiti" charset="-122"/>
                <a:ea typeface="inpin heiti" charset="-122"/>
                <a:cs typeface="inpin heiti" charset="-122"/>
                <a:sym typeface="Li Xuke"/>
              </a:endParaRPr>
            </a:p>
          </p:txBody>
        </p:sp>
      </p:grpSp>
      <p:sp>
        <p:nvSpPr>
          <p:cNvPr id="2"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sp>
        <p:nvSpPr>
          <p:cNvPr id="2"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sp>
        <p:nvSpPr>
          <p:cNvPr id="12" name="文本框 11"/>
          <p:cNvSpPr txBox="1"/>
          <p:nvPr/>
        </p:nvSpPr>
        <p:spPr>
          <a:xfrm>
            <a:off x="697230" y="1724025"/>
            <a:ext cx="9771380" cy="4092575"/>
          </a:xfrm>
          <a:prstGeom prst="rect">
            <a:avLst/>
          </a:prstGeom>
          <a:noFill/>
        </p:spPr>
        <p:txBody>
          <a:bodyPr wrap="square" rtlCol="0">
            <a:spAutoFit/>
          </a:bodyPr>
          <a:p>
            <a:r>
              <a:rPr lang="en-US" altLang="zh-CN"/>
              <a:t>   </a:t>
            </a:r>
            <a:r>
              <a:rPr sz="2000"/>
              <a:t>互联网是人类的基本需求，特别是在现代社会，个人压力增大，社会运作节奏高，随着互联网的快速发展，用户的需求也越来越高，用户也将越来越多依靠互联网而不是自己获取信息，使得各种软件程序的开发得到了应用。</a:t>
            </a:r>
            <a:endParaRPr sz="2000"/>
          </a:p>
          <a:p>
            <a:r>
              <a:rPr lang="en-US" sz="2000"/>
              <a:t>   </a:t>
            </a:r>
            <a:r>
              <a:rPr sz="2000"/>
              <a:t>近年来，随着我国经济的不断发展，平台的管理制度越来越多。每个Petting pets(爱抚宠物) 也都将通过计算机进行整体智能化操作，对于Petting pets(爱抚宠物) 功能所牵扯的数据都是通过用户进行Petting pets(爱抚宠物) 等相关的数据信息内容、并且可以进行管理员后端:宠物类型、宠物信息、领养信息、救助基地、捐助信息、留言反馈、消息通知、宠物日常等，用户前端：交流论坛、通知公告、宠物百科、宠物信息、救助基地、留言反馈、我的等，用户小程序端首页、宠物百科、交流论坛、我的等功能可以通过系统进行分配，传统的手工统计模式已经无法满足用户的需求。为此开发了本Petting pets(爱抚宠物) ，为用户提供一个Petting pets(爱抚宠物) ，同时方便管理员对用户信息进行操作。该系统满足了用户对Petting pets(爱抚宠物) 信息获取的需求，并且信息可以及时、准确、有效地进行查看并且系统化、标准化和有效的工作。</a:t>
            </a:r>
            <a:endParaRPr sz="2000"/>
          </a:p>
        </p:txBody>
      </p:sp>
      <p:sp>
        <p:nvSpPr>
          <p:cNvPr id="13" name="文本框 12"/>
          <p:cNvSpPr txBox="1"/>
          <p:nvPr/>
        </p:nvSpPr>
        <p:spPr>
          <a:xfrm>
            <a:off x="4662805" y="153035"/>
            <a:ext cx="2214880" cy="706755"/>
          </a:xfrm>
          <a:prstGeom prst="rect">
            <a:avLst/>
          </a:prstGeom>
          <a:noFill/>
        </p:spPr>
        <p:txBody>
          <a:bodyPr wrap="none" rtlCol="0">
            <a:spAutoFit/>
          </a:bodyPr>
          <a:p>
            <a:pPr algn="l"/>
            <a:r>
              <a:rPr lang="zh-CN" altLang="en-US" sz="4000">
                <a:solidFill>
                  <a:schemeClr val="tx1"/>
                </a:solidFill>
              </a:rPr>
              <a:t>选题背景</a:t>
            </a:r>
            <a:endParaRPr lang="zh-CN" altLang="en-US" sz="40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pic>
        <p:nvPicPr>
          <p:cNvPr id="42" name="图片 41"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PicPr>
            <a:picLocks noChangeAspect="1"/>
          </p:cNvPicPr>
          <p:nvPr/>
        </p:nvPicPr>
        <p:blipFill>
          <a:blip r:embed="rId1" cstate="screen"/>
          <a:stretch>
            <a:fillRect/>
          </a:stretch>
        </p:blipFill>
        <p:spPr>
          <a:xfrm>
            <a:off x="8050933" y="-26422"/>
            <a:ext cx="7715250" cy="6858000"/>
          </a:xfrm>
          <a:prstGeom prst="rect">
            <a:avLst/>
          </a:prstGeom>
        </p:spPr>
      </p:pic>
      <p:sp>
        <p:nvSpPr>
          <p:cNvPr id="2"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sp>
        <p:nvSpPr>
          <p:cNvPr id="3" name="文本框 2"/>
          <p:cNvSpPr txBox="1"/>
          <p:nvPr/>
        </p:nvSpPr>
        <p:spPr>
          <a:xfrm>
            <a:off x="131445" y="1096645"/>
            <a:ext cx="9148445" cy="5077460"/>
          </a:xfrm>
          <a:prstGeom prst="rect">
            <a:avLst/>
          </a:prstGeom>
          <a:noFill/>
        </p:spPr>
        <p:txBody>
          <a:bodyPr wrap="square" rtlCol="0">
            <a:spAutoFit/>
          </a:bodyPr>
          <a:p>
            <a:pPr algn="l"/>
            <a:r>
              <a:rPr lang="en-US" altLang="zh-CN">
                <a:latin typeface="宋体" panose="02010600030101010101" pitchFamily="2" charset="-122"/>
                <a:ea typeface="宋体" panose="02010600030101010101" pitchFamily="2" charset="-122"/>
                <a:cs typeface="宋体" panose="02010600030101010101" pitchFamily="2" charset="-122"/>
              </a:rPr>
              <a:t>  </a:t>
            </a:r>
            <a:r>
              <a:rPr>
                <a:latin typeface="宋体" panose="02010600030101010101" pitchFamily="2" charset="-122"/>
                <a:ea typeface="宋体" panose="02010600030101010101" pitchFamily="2" charset="-122"/>
                <a:cs typeface="宋体" panose="02010600030101010101" pitchFamily="2" charset="-122"/>
              </a:rPr>
              <a:t>Django是高水准的Python编程语言驱动的一个开源模型．视图，控制器风格的Web应用程序框架，它起源于开源社区。使用这种架构，程序员可以方便、快捷地创建高品质、易维护、数据库驱动的应用程序。这也正是OpenStack的Horizon组件采用这种架构进行设计的主要原因。另外，在Dj ango框架中，还包含许多功能强大的第三方插件，使得Django具有较强的可扩展性。Django 项目源自一个在线新闻 Web 站点，于 2005 年以开源的形式被释放出来。Django 框架的核心组件有：</a:t>
            </a:r>
            <a:endParaRPr>
              <a:latin typeface="宋体" panose="02010600030101010101" pitchFamily="2" charset="-122"/>
              <a:ea typeface="宋体" panose="02010600030101010101" pitchFamily="2" charset="-122"/>
              <a:cs typeface="宋体" panose="02010600030101010101" pitchFamily="2" charset="-122"/>
            </a:endParaRPr>
          </a:p>
          <a:p>
            <a:pPr algn="l"/>
            <a:r>
              <a:rPr>
                <a:latin typeface="宋体" panose="02010600030101010101" pitchFamily="2" charset="-122"/>
                <a:ea typeface="宋体" panose="02010600030101010101" pitchFamily="2" charset="-122"/>
                <a:cs typeface="宋体" panose="02010600030101010101" pitchFamily="2" charset="-122"/>
              </a:rPr>
              <a:t>用于创建模型的对象关系映射；</a:t>
            </a:r>
            <a:endParaRPr>
              <a:latin typeface="宋体" panose="02010600030101010101" pitchFamily="2" charset="-122"/>
              <a:ea typeface="宋体" panose="02010600030101010101" pitchFamily="2" charset="-122"/>
              <a:cs typeface="宋体" panose="02010600030101010101" pitchFamily="2" charset="-122"/>
            </a:endParaRPr>
          </a:p>
          <a:p>
            <a:pPr algn="l"/>
            <a:r>
              <a:rPr>
                <a:latin typeface="宋体" panose="02010600030101010101" pitchFamily="2" charset="-122"/>
                <a:ea typeface="宋体" panose="02010600030101010101" pitchFamily="2" charset="-122"/>
                <a:cs typeface="宋体" panose="02010600030101010101" pitchFamily="2" charset="-122"/>
              </a:rPr>
              <a:t>为最终用户设计较好的管理界面；</a:t>
            </a:r>
            <a:endParaRPr>
              <a:latin typeface="宋体" panose="02010600030101010101" pitchFamily="2" charset="-122"/>
              <a:ea typeface="宋体" panose="02010600030101010101" pitchFamily="2" charset="-122"/>
              <a:cs typeface="宋体" panose="02010600030101010101" pitchFamily="2" charset="-122"/>
            </a:endParaRPr>
          </a:p>
          <a:p>
            <a:pPr algn="l"/>
            <a:r>
              <a:rPr>
                <a:latin typeface="宋体" panose="02010600030101010101" pitchFamily="2" charset="-122"/>
                <a:ea typeface="宋体" panose="02010600030101010101" pitchFamily="2" charset="-122"/>
                <a:cs typeface="宋体" panose="02010600030101010101" pitchFamily="2" charset="-122"/>
              </a:rPr>
              <a:t>URL 设计；</a:t>
            </a:r>
            <a:endParaRPr>
              <a:latin typeface="宋体" panose="02010600030101010101" pitchFamily="2" charset="-122"/>
              <a:ea typeface="宋体" panose="02010600030101010101" pitchFamily="2" charset="-122"/>
              <a:cs typeface="宋体" panose="02010600030101010101" pitchFamily="2" charset="-122"/>
            </a:endParaRPr>
          </a:p>
          <a:p>
            <a:pPr algn="l"/>
            <a:r>
              <a:rPr>
                <a:latin typeface="宋体" panose="02010600030101010101" pitchFamily="2" charset="-122"/>
                <a:ea typeface="宋体" panose="02010600030101010101" pitchFamily="2" charset="-122"/>
                <a:cs typeface="宋体" panose="02010600030101010101" pitchFamily="2" charset="-122"/>
              </a:rPr>
              <a:t>设计者友好的模板语言；</a:t>
            </a:r>
            <a:endParaRPr>
              <a:latin typeface="宋体" panose="02010600030101010101" pitchFamily="2" charset="-122"/>
              <a:ea typeface="宋体" panose="02010600030101010101" pitchFamily="2" charset="-122"/>
              <a:cs typeface="宋体" panose="02010600030101010101" pitchFamily="2" charset="-122"/>
            </a:endParaRPr>
          </a:p>
          <a:p>
            <a:pPr algn="l"/>
            <a:r>
              <a:rPr>
                <a:latin typeface="宋体" panose="02010600030101010101" pitchFamily="2" charset="-122"/>
                <a:ea typeface="宋体" panose="02010600030101010101" pitchFamily="2" charset="-122"/>
                <a:cs typeface="宋体" panose="02010600030101010101" pitchFamily="2" charset="-122"/>
              </a:rPr>
              <a:t>缓存系统。</a:t>
            </a:r>
            <a:endParaRPr>
              <a:latin typeface="宋体" panose="02010600030101010101" pitchFamily="2" charset="-122"/>
              <a:ea typeface="宋体" panose="02010600030101010101" pitchFamily="2" charset="-122"/>
              <a:cs typeface="宋体" panose="02010600030101010101" pitchFamily="2" charset="-122"/>
            </a:endParaRPr>
          </a:p>
          <a:p>
            <a:pPr algn="l"/>
            <a:r>
              <a:rPr>
                <a:latin typeface="宋体" panose="02010600030101010101" pitchFamily="2" charset="-122"/>
                <a:ea typeface="宋体" panose="02010600030101010101" pitchFamily="2" charset="-122"/>
                <a:cs typeface="宋体" panose="02010600030101010101" pitchFamily="2" charset="-122"/>
              </a:rPr>
              <a:t>Django(发音：[`dʒæŋɡəʊ]) 是用python语言写的开源web开发框架(open source web framework)，它鼓励快速开发,并遵循MVC设计。Django遵守BSD版权，初次发布于2005年7月, 并于2008年9月发布了第一个正式版本1.0 。</a:t>
            </a:r>
            <a:endParaRPr>
              <a:latin typeface="宋体" panose="02010600030101010101" pitchFamily="2" charset="-122"/>
              <a:ea typeface="宋体" panose="02010600030101010101" pitchFamily="2" charset="-122"/>
              <a:cs typeface="宋体" panose="02010600030101010101" pitchFamily="2" charset="-122"/>
            </a:endParaRPr>
          </a:p>
          <a:p>
            <a:pPr algn="l"/>
            <a:r>
              <a:rPr>
                <a:latin typeface="宋体" panose="02010600030101010101" pitchFamily="2" charset="-122"/>
                <a:ea typeface="宋体" panose="02010600030101010101" pitchFamily="2" charset="-122"/>
                <a:cs typeface="宋体" panose="02010600030101010101" pitchFamily="2" charset="-122"/>
              </a:rPr>
              <a:t>Django 根据比利时的爵士音乐家Django Reinhardt命名，他是一个吉普赛人，主要以演奏吉它为主，还演奏过小提琴等。</a:t>
            </a:r>
            <a:endParaRPr>
              <a:latin typeface="宋体" panose="02010600030101010101" pitchFamily="2" charset="-122"/>
              <a:ea typeface="宋体" panose="02010600030101010101" pitchFamily="2" charset="-122"/>
              <a:cs typeface="宋体" panose="02010600030101010101" pitchFamily="2" charset="-122"/>
            </a:endParaRPr>
          </a:p>
          <a:p>
            <a:pPr algn="l"/>
            <a:r>
              <a:rPr>
                <a:latin typeface="宋体" panose="02010600030101010101" pitchFamily="2" charset="-122"/>
                <a:ea typeface="宋体" panose="02010600030101010101" pitchFamily="2" charset="-122"/>
                <a:cs typeface="宋体" panose="02010600030101010101" pitchFamily="2" charset="-122"/>
              </a:rPr>
              <a:t>由于Django在近年来的迅速发展，应用越来越广泛，被著名IT开发杂志SD Times评选为2013 SD Times 100，位列“API、库和框架”分类第6位，被认为是该领域的佼佼者。</a:t>
            </a:r>
            <a:endParaRPr>
              <a:latin typeface="宋体" panose="02010600030101010101" pitchFamily="2" charset="-122"/>
              <a:ea typeface="宋体" panose="02010600030101010101" pitchFamily="2" charset="-122"/>
              <a:cs typeface="宋体" panose="02010600030101010101" pitchFamily="2" charset="-122"/>
            </a:endParaRPr>
          </a:p>
        </p:txBody>
      </p:sp>
      <p:sp>
        <p:nvSpPr>
          <p:cNvPr id="4" name="文本框 3"/>
          <p:cNvSpPr txBox="1"/>
          <p:nvPr/>
        </p:nvSpPr>
        <p:spPr>
          <a:xfrm>
            <a:off x="5150485" y="124460"/>
            <a:ext cx="4246880" cy="706755"/>
          </a:xfrm>
          <a:prstGeom prst="rect">
            <a:avLst/>
          </a:prstGeom>
          <a:noFill/>
        </p:spPr>
        <p:txBody>
          <a:bodyPr wrap="none" rtlCol="0">
            <a:spAutoFit/>
          </a:bodyPr>
          <a:p>
            <a:pPr algn="l"/>
            <a:r>
              <a:rPr lang="en-US" altLang="zh-CN" sz="4000">
                <a:latin typeface="宋体" panose="02010600030101010101" pitchFamily="2" charset="-122"/>
                <a:ea typeface="宋体" panose="02010600030101010101" pitchFamily="2" charset="-122"/>
                <a:cs typeface="宋体" panose="02010600030101010101" pitchFamily="2" charset="-122"/>
                <a:sym typeface="+mn-ea"/>
              </a:rPr>
              <a:t> </a:t>
            </a:r>
            <a:r>
              <a:rPr lang="en-US" altLang="zh-CN" sz="4000">
                <a:latin typeface="宋体" panose="02010600030101010101" pitchFamily="2" charset="-122"/>
                <a:ea typeface="宋体" panose="02010600030101010101" pitchFamily="2" charset="-122"/>
                <a:cs typeface="宋体" panose="02010600030101010101" pitchFamily="2" charset="-122"/>
                <a:sym typeface="+mn-ea"/>
              </a:rPr>
              <a:t> </a:t>
            </a:r>
            <a:r>
              <a:rPr sz="4000">
                <a:latin typeface="宋体" panose="02010600030101010101" pitchFamily="2" charset="-122"/>
                <a:ea typeface="宋体" panose="02010600030101010101" pitchFamily="2" charset="-122"/>
                <a:cs typeface="宋体" panose="02010600030101010101" pitchFamily="2" charset="-122"/>
                <a:sym typeface="+mn-ea"/>
              </a:rPr>
              <a:t>Django</a:t>
            </a:r>
            <a:r>
              <a:rPr lang="zh-CN" altLang="en-US" sz="4000">
                <a:latin typeface="宋体" panose="02010600030101010101" pitchFamily="2" charset="-122"/>
                <a:ea typeface="宋体" panose="02010600030101010101" pitchFamily="2" charset="-122"/>
                <a:cs typeface="宋体" panose="02010600030101010101" pitchFamily="2" charset="-122"/>
              </a:rPr>
              <a:t>框架介绍</a:t>
            </a:r>
            <a:endParaRPr lang="zh-CN" altLang="en-US" sz="4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pic>
        <p:nvPicPr>
          <p:cNvPr id="23" name="图片 22"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PicPr>
            <a:picLocks noChangeAspect="1"/>
          </p:cNvPicPr>
          <p:nvPr/>
        </p:nvPicPr>
        <p:blipFill>
          <a:blip r:embed="rId1" cstate="screen">
            <a:extLst>
              <a:ext uri="{BEBA8EAE-BF5A-486C-A8C5-ECC9F3942E4B}">
                <a14:imgProps xmlns:a14="http://schemas.microsoft.com/office/drawing/2010/main">
                  <a14:imgLayer r:embed="rId2">
                    <a14:imgEffect>
                      <a14:saturation sat="300000"/>
                    </a14:imgEffect>
                  </a14:imgLayer>
                </a14:imgProps>
              </a:ext>
            </a:extLst>
          </a:blip>
          <a:stretch>
            <a:fillRect/>
          </a:stretch>
        </p:blipFill>
        <p:spPr>
          <a:xfrm>
            <a:off x="0" y="1595120"/>
            <a:ext cx="4186555" cy="5262880"/>
          </a:xfrm>
          <a:prstGeom prst="rect">
            <a:avLst/>
          </a:prstGeom>
        </p:spPr>
      </p:pic>
      <p:sp>
        <p:nvSpPr>
          <p:cNvPr id="5"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sp>
        <p:nvSpPr>
          <p:cNvPr id="12" name="文本框 11"/>
          <p:cNvSpPr txBox="1"/>
          <p:nvPr/>
        </p:nvSpPr>
        <p:spPr>
          <a:xfrm>
            <a:off x="4528185" y="1226820"/>
            <a:ext cx="7227570" cy="368300"/>
          </a:xfrm>
          <a:prstGeom prst="rect">
            <a:avLst/>
          </a:prstGeom>
          <a:noFill/>
        </p:spPr>
        <p:txBody>
          <a:bodyPr wrap="square" rtlCol="0">
            <a:spAutoFit/>
          </a:bodyPr>
          <a:p>
            <a:r>
              <a:rPr lang="en-US" altLang="zh-CN">
                <a:latin typeface="Times New Roman" panose="02020603050405020304" charset="0"/>
                <a:ea typeface="宋体" panose="02010600030101010101" pitchFamily="2" charset="-122"/>
                <a:cs typeface="Times New Roman" panose="02020603050405020304" charset="0"/>
              </a:rPr>
              <a:t>   </a:t>
            </a:r>
            <a:endParaRPr lang="zh-CN" altLang="en-US" sz="2000">
              <a:latin typeface="Times New Roman" panose="02020603050405020304" charset="0"/>
              <a:ea typeface="宋体" panose="02010600030101010101" pitchFamily="2" charset="-122"/>
              <a:cs typeface="Times New Roman" panose="02020603050405020304" charset="0"/>
            </a:endParaRPr>
          </a:p>
        </p:txBody>
      </p:sp>
      <p:sp>
        <p:nvSpPr>
          <p:cNvPr id="13" name="文本框 12"/>
          <p:cNvSpPr txBox="1"/>
          <p:nvPr/>
        </p:nvSpPr>
        <p:spPr>
          <a:xfrm>
            <a:off x="5669915" y="182880"/>
            <a:ext cx="2722880" cy="706755"/>
          </a:xfrm>
          <a:prstGeom prst="rect">
            <a:avLst/>
          </a:prstGeom>
          <a:noFill/>
        </p:spPr>
        <p:txBody>
          <a:bodyPr wrap="none" rtlCol="0">
            <a:spAutoFit/>
          </a:bodyPr>
          <a:p>
            <a:pPr algn="l"/>
            <a:r>
              <a:rPr lang="en-US" altLang="zh-CN" sz="4000">
                <a:latin typeface="宋体" panose="02010600030101010101" pitchFamily="2" charset="-122"/>
                <a:ea typeface="宋体" panose="02010600030101010101" pitchFamily="2" charset="-122"/>
                <a:cs typeface="宋体" panose="02010600030101010101" pitchFamily="2" charset="-122"/>
              </a:rPr>
              <a:t>功能模块图</a:t>
            </a:r>
            <a:endParaRPr lang="en-US" altLang="zh-CN" sz="4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147482611" name="对象 -2147482612"/>
          <p:cNvGraphicFramePr>
            <a:graphicFrameLocks noChangeAspect="1"/>
          </p:cNvGraphicFramePr>
          <p:nvPr/>
        </p:nvGraphicFramePr>
        <p:xfrm>
          <a:off x="4186555" y="2223135"/>
          <a:ext cx="7663815" cy="3912870"/>
        </p:xfrm>
        <a:graphic>
          <a:graphicData uri="http://schemas.openxmlformats.org/presentationml/2006/ole">
            <mc:AlternateContent xmlns:mc="http://schemas.openxmlformats.org/markup-compatibility/2006">
              <mc:Choice xmlns:v="urn:schemas-microsoft-com:vml" Requires="v">
                <p:oleObj spid="_x0000_s3076" name="" r:id="rId3" imgW="9475470" imgH="3684270" progId="Visio.Drawing.11">
                  <p:embed/>
                </p:oleObj>
              </mc:Choice>
              <mc:Fallback>
                <p:oleObj name="" r:id="rId3" imgW="9475470" imgH="3684270" progId="Visio.Drawing.11">
                  <p:embed/>
                  <p:pic>
                    <p:nvPicPr>
                      <p:cNvPr id="0" name="图片 3075"/>
                      <p:cNvPicPr/>
                      <p:nvPr/>
                    </p:nvPicPr>
                    <p:blipFill>
                      <a:blip r:embed="rId4"/>
                      <a:stretch>
                        <a:fillRect/>
                      </a:stretch>
                    </p:blipFill>
                    <p:spPr>
                      <a:xfrm>
                        <a:off x="4186555" y="2223135"/>
                        <a:ext cx="7663815" cy="391287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pic>
        <p:nvPicPr>
          <p:cNvPr id="19" name="图片 18"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PicPr>
            <a:picLocks noChangeAspect="1"/>
          </p:cNvPicPr>
          <p:nvPr>
            <p:custDataLst>
              <p:tags r:id="rId1"/>
            </p:custDataLst>
          </p:nvPr>
        </p:nvPicPr>
        <p:blipFill>
          <a:blip r:embed="rId2" cstate="screen"/>
          <a:stretch>
            <a:fillRect/>
          </a:stretch>
        </p:blipFill>
        <p:spPr>
          <a:xfrm>
            <a:off x="9023985" y="-635"/>
            <a:ext cx="3709035" cy="6858000"/>
          </a:xfrm>
          <a:prstGeom prst="rect">
            <a:avLst/>
          </a:prstGeom>
        </p:spPr>
      </p:pic>
      <p:sp>
        <p:nvSpPr>
          <p:cNvPr id="2"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sp>
        <p:nvSpPr>
          <p:cNvPr id="6" name="文本框 5"/>
          <p:cNvSpPr txBox="1"/>
          <p:nvPr/>
        </p:nvSpPr>
        <p:spPr>
          <a:xfrm>
            <a:off x="4226560" y="285115"/>
            <a:ext cx="2976880" cy="706755"/>
          </a:xfrm>
          <a:prstGeom prst="rect">
            <a:avLst/>
          </a:prstGeom>
          <a:noFill/>
        </p:spPr>
        <p:txBody>
          <a:bodyPr wrap="none" rtlCol="0">
            <a:spAutoFit/>
          </a:bodyPr>
          <a:p>
            <a:pPr algn="l"/>
            <a:r>
              <a:rPr lang="zh-CN" sz="4000">
                <a:latin typeface="宋体" panose="02010600030101010101" pitchFamily="2" charset="-122"/>
                <a:ea typeface="宋体" panose="02010600030101010101" pitchFamily="2" charset="-122"/>
                <a:cs typeface="宋体" panose="02010600030101010101" pitchFamily="2" charset="-122"/>
              </a:rPr>
              <a:t>总E-R关系图</a:t>
            </a:r>
            <a:endParaRPr lang="zh-CN" sz="4000">
              <a:latin typeface="宋体" panose="02010600030101010101" pitchFamily="2" charset="-122"/>
              <a:ea typeface="宋体" panose="02010600030101010101" pitchFamily="2" charset="-122"/>
              <a:cs typeface="宋体" panose="02010600030101010101" pitchFamily="2" charset="-122"/>
            </a:endParaRPr>
          </a:p>
        </p:txBody>
      </p:sp>
      <p:graphicFrame>
        <p:nvGraphicFramePr>
          <p:cNvPr id="-2147482614" name="对象 -2147482615"/>
          <p:cNvGraphicFramePr/>
          <p:nvPr/>
        </p:nvGraphicFramePr>
        <p:xfrm>
          <a:off x="546100" y="2063750"/>
          <a:ext cx="8042275" cy="4497705"/>
        </p:xfrm>
        <a:graphic>
          <a:graphicData uri="http://schemas.openxmlformats.org/presentationml/2006/ole">
            <mc:AlternateContent xmlns:mc="http://schemas.openxmlformats.org/markup-compatibility/2006">
              <mc:Choice xmlns:v="urn:schemas-microsoft-com:vml" Requires="v">
                <p:oleObj spid="_x0000_s3076" name="" r:id="rId3" imgW="8140065" imgH="5029200" progId="Visio.Drawing.15">
                  <p:embed/>
                </p:oleObj>
              </mc:Choice>
              <mc:Fallback>
                <p:oleObj name="" r:id="rId3" imgW="8140065" imgH="5029200" progId="Visio.Drawing.15">
                  <p:embed/>
                  <p:pic>
                    <p:nvPicPr>
                      <p:cNvPr id="0" name="图片 3075"/>
                      <p:cNvPicPr/>
                      <p:nvPr/>
                    </p:nvPicPr>
                    <p:blipFill>
                      <a:blip r:embed="rId4"/>
                      <a:stretch>
                        <a:fillRect/>
                      </a:stretch>
                    </p:blipFill>
                    <p:spPr>
                      <a:xfrm>
                        <a:off x="546100" y="2063750"/>
                        <a:ext cx="8042275" cy="449770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pic>
        <p:nvPicPr>
          <p:cNvPr id="17" name="图片 16"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PicPr>
            <a:picLocks noChangeAspect="1"/>
          </p:cNvPicPr>
          <p:nvPr/>
        </p:nvPicPr>
        <p:blipFill>
          <a:blip r:embed="rId1" cstate="print"/>
          <a:stretch>
            <a:fillRect/>
          </a:stretch>
        </p:blipFill>
        <p:spPr>
          <a:xfrm>
            <a:off x="8287385" y="354330"/>
            <a:ext cx="2640330" cy="1285875"/>
          </a:xfrm>
          <a:prstGeom prst="rect">
            <a:avLst/>
          </a:prstGeom>
        </p:spPr>
      </p:pic>
      <p:pic>
        <p:nvPicPr>
          <p:cNvPr id="19" name="图片 18"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PicPr>
            <a:picLocks noChangeAspect="1"/>
          </p:cNvPicPr>
          <p:nvPr/>
        </p:nvPicPr>
        <p:blipFill>
          <a:blip r:embed="rId2" cstate="screen">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8287553" y="3010720"/>
            <a:ext cx="3852755" cy="3517900"/>
          </a:xfrm>
          <a:prstGeom prst="rect">
            <a:avLst/>
          </a:prstGeom>
        </p:spPr>
      </p:pic>
      <p:sp>
        <p:nvSpPr>
          <p:cNvPr id="2"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sp>
        <p:nvSpPr>
          <p:cNvPr id="5" name="文本框 4"/>
          <p:cNvSpPr txBox="1"/>
          <p:nvPr/>
        </p:nvSpPr>
        <p:spPr>
          <a:xfrm>
            <a:off x="4250690" y="207010"/>
            <a:ext cx="2214880" cy="706755"/>
          </a:xfrm>
          <a:prstGeom prst="rect">
            <a:avLst/>
          </a:prstGeom>
          <a:noFill/>
        </p:spPr>
        <p:txBody>
          <a:bodyPr wrap="none" rtlCol="0">
            <a:spAutoFit/>
          </a:bodyPr>
          <a:p>
            <a:pPr algn="l"/>
            <a:r>
              <a:rPr lang="zh-CN" altLang="en-US" sz="4000">
                <a:latin typeface="宋体" panose="02010600030101010101" pitchFamily="2" charset="-122"/>
                <a:ea typeface="宋体" panose="02010600030101010101" pitchFamily="2" charset="-122"/>
                <a:cs typeface="宋体" panose="02010600030101010101" pitchFamily="2" charset="-122"/>
              </a:rPr>
              <a:t>首页界面</a:t>
            </a:r>
            <a:endParaRPr lang="zh-CN" altLang="en-US" sz="4000">
              <a:latin typeface="宋体" panose="02010600030101010101" pitchFamily="2" charset="-122"/>
              <a:ea typeface="宋体" panose="02010600030101010101" pitchFamily="2" charset="-122"/>
              <a:cs typeface="宋体" panose="02010600030101010101" pitchFamily="2" charset="-122"/>
            </a:endParaRPr>
          </a:p>
        </p:txBody>
      </p:sp>
      <p:pic>
        <p:nvPicPr>
          <p:cNvPr id="8" name="图片 14"/>
          <p:cNvPicPr>
            <a:picLocks noChangeAspect="1"/>
          </p:cNvPicPr>
          <p:nvPr/>
        </p:nvPicPr>
        <p:blipFill>
          <a:blip r:embed="rId4"/>
          <a:stretch>
            <a:fillRect/>
          </a:stretch>
        </p:blipFill>
        <p:spPr>
          <a:xfrm>
            <a:off x="302895" y="1918335"/>
            <a:ext cx="7808595" cy="43027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pic>
        <p:nvPicPr>
          <p:cNvPr id="13" name="图片 12"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p:cNvPicPr>
            <a:picLocks noChangeAspect="1"/>
          </p:cNvPicPr>
          <p:nvPr/>
        </p:nvPicPr>
        <p:blipFill>
          <a:blip r:embed="rId1" cstate="screen"/>
          <a:stretch>
            <a:fillRect/>
          </a:stretch>
        </p:blipFill>
        <p:spPr>
          <a:xfrm>
            <a:off x="-162" y="1001686"/>
            <a:ext cx="4174785" cy="5141754"/>
          </a:xfrm>
          <a:prstGeom prst="rect">
            <a:avLst/>
          </a:prstGeom>
        </p:spPr>
      </p:pic>
      <p:sp>
        <p:nvSpPr>
          <p:cNvPr id="2"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sp>
        <p:nvSpPr>
          <p:cNvPr id="12" name="文本框 11"/>
          <p:cNvSpPr txBox="1"/>
          <p:nvPr/>
        </p:nvSpPr>
        <p:spPr>
          <a:xfrm>
            <a:off x="5799455" y="168910"/>
            <a:ext cx="2214880" cy="706755"/>
          </a:xfrm>
          <a:prstGeom prst="rect">
            <a:avLst/>
          </a:prstGeom>
          <a:noFill/>
        </p:spPr>
        <p:txBody>
          <a:bodyPr wrap="none" rtlCol="0">
            <a:spAutoFit/>
          </a:bodyPr>
          <a:p>
            <a:r>
              <a:rPr lang="zh-CN" altLang="en-US" sz="4000">
                <a:latin typeface="宋体" panose="02010600030101010101" pitchFamily="2" charset="-122"/>
                <a:ea typeface="宋体" panose="02010600030101010101" pitchFamily="2" charset="-122"/>
                <a:cs typeface="宋体" panose="02010600030101010101" pitchFamily="2" charset="-122"/>
              </a:rPr>
              <a:t>注册界面</a:t>
            </a:r>
            <a:endParaRPr lang="zh-CN" altLang="en-US" sz="4000">
              <a:latin typeface="宋体" panose="02010600030101010101" pitchFamily="2" charset="-122"/>
              <a:ea typeface="宋体" panose="02010600030101010101" pitchFamily="2" charset="-122"/>
              <a:cs typeface="宋体" panose="02010600030101010101" pitchFamily="2" charset="-122"/>
            </a:endParaRPr>
          </a:p>
        </p:txBody>
      </p:sp>
      <p:pic>
        <p:nvPicPr>
          <p:cNvPr id="10" name="图片 15"/>
          <p:cNvPicPr>
            <a:picLocks noChangeAspect="1"/>
          </p:cNvPicPr>
          <p:nvPr/>
        </p:nvPicPr>
        <p:blipFill>
          <a:blip r:embed="rId2"/>
          <a:stretch>
            <a:fillRect/>
          </a:stretch>
        </p:blipFill>
        <p:spPr>
          <a:xfrm>
            <a:off x="4490085" y="2255520"/>
            <a:ext cx="7574280" cy="40487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sp>
        <p:nvSpPr>
          <p:cNvPr id="2" name="e7d195523061f1c0" descr="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 hidden="1"/>
          <p:cNvSpPr txBox="1"/>
          <p:nvPr/>
        </p:nvSpPr>
        <p:spPr>
          <a:xfrm>
            <a:off x="-355600" y="1803400"/>
            <a:ext cx="321563" cy="1016000"/>
          </a:xfrm>
          <a:prstGeom prst="rect">
            <a:avLst/>
          </a:prstGeom>
          <a:noFill/>
        </p:spPr>
        <p:txBody>
          <a:bodyPr vert="wordArtVert" rtlCol="0">
            <a:spAutoFit/>
          </a:bodyPr>
          <a:lstStyle/>
          <a:p>
            <a:r>
              <a:rPr lang="en-US" altLang="zh-CN" sz="100" dirty="0">
                <a:latin typeface="inpin heiti" charset="-122"/>
                <a:ea typeface="inpin heiti" charset="-122"/>
              </a:rPr>
              <a:t>e7d195523061f1c0c2b73831c94a3edc981f60e396d3e182073EE1468018468A7F192AE5E5CD515B6C3125F8AF6E4EE646174E8CF0B46FD19828DCE8CDA3B3A044A74F0E769C5FA8CB87AB6FC303C8BA3785FAC64AF542475A45392D2F8775CA8396ADF9814316F4BCA66A595152145D02A78D9995D9D21073999643B7859F2D3C4C10EF3DCFD341B293B5F8E08C2DF1</a:t>
            </a:r>
            <a:endParaRPr lang="zh-CN" altLang="en-US" sz="100" dirty="0">
              <a:latin typeface="inpin heiti" charset="-122"/>
              <a:ea typeface="inpin heiti" charset="-122"/>
            </a:endParaRPr>
          </a:p>
        </p:txBody>
      </p:sp>
      <p:sp>
        <p:nvSpPr>
          <p:cNvPr id="9" name="文本框 8"/>
          <p:cNvSpPr txBox="1"/>
          <p:nvPr/>
        </p:nvSpPr>
        <p:spPr>
          <a:xfrm>
            <a:off x="288925" y="1628140"/>
            <a:ext cx="6727825"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  </a:t>
            </a:r>
            <a:endParaRPr lang="zh-CN" altLang="en-US">
              <a:latin typeface="Times New Roman" panose="02020603050405020304" charset="0"/>
              <a:cs typeface="Times New Roman" panose="02020603050405020304" charset="0"/>
            </a:endParaRPr>
          </a:p>
        </p:txBody>
      </p:sp>
      <p:sp>
        <p:nvSpPr>
          <p:cNvPr id="10" name="文本框 9"/>
          <p:cNvSpPr txBox="1"/>
          <p:nvPr/>
        </p:nvSpPr>
        <p:spPr>
          <a:xfrm>
            <a:off x="4672330" y="342265"/>
            <a:ext cx="1605280" cy="521970"/>
          </a:xfrm>
          <a:prstGeom prst="rect">
            <a:avLst/>
          </a:prstGeom>
          <a:noFill/>
        </p:spPr>
        <p:txBody>
          <a:bodyPr wrap="none" rtlCol="0">
            <a:spAutoFit/>
          </a:bodyPr>
          <a:p>
            <a:r>
              <a:rPr lang="zh-CN" altLang="en-US" sz="2800">
                <a:latin typeface="宋体" panose="02010600030101010101" pitchFamily="2" charset="-122"/>
                <a:ea typeface="宋体" panose="02010600030101010101" pitchFamily="2" charset="-122"/>
                <a:cs typeface="宋体" panose="02010600030101010101" pitchFamily="2" charset="-122"/>
              </a:rPr>
              <a:t>登录界面</a:t>
            </a:r>
            <a:endParaRPr lang="zh-CN" altLang="en-US" sz="2800">
              <a:latin typeface="宋体" panose="02010600030101010101" pitchFamily="2" charset="-122"/>
              <a:ea typeface="宋体" panose="02010600030101010101" pitchFamily="2" charset="-122"/>
              <a:cs typeface="宋体" panose="02010600030101010101" pitchFamily="2" charset="-122"/>
            </a:endParaRPr>
          </a:p>
        </p:txBody>
      </p:sp>
      <p:pic>
        <p:nvPicPr>
          <p:cNvPr id="12" name="图片 16"/>
          <p:cNvPicPr>
            <a:picLocks noChangeAspect="1"/>
          </p:cNvPicPr>
          <p:nvPr/>
        </p:nvPicPr>
        <p:blipFill>
          <a:blip r:embed="rId1"/>
          <a:stretch>
            <a:fillRect/>
          </a:stretch>
        </p:blipFill>
        <p:spPr>
          <a:xfrm>
            <a:off x="1461770" y="1861820"/>
            <a:ext cx="9036050" cy="42278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Click="0" advTm="5000">
        <p:random/>
      </p:transition>
    </mc:Choice>
    <mc:Fallback>
      <p:transition spd="slow" advClick="0" advTm="5000">
        <p:random/>
      </p:transition>
    </mc:Fallback>
  </mc:AlternateContent>
  <p:timing>
    <p:tnLst>
      <p:par>
        <p:cTn id="1" dur="indefinite" restart="never" nodeType="tmRoot"/>
      </p:par>
    </p:tnLst>
  </p:timing>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KSO_WM_UNIT_PLACING_PICTURE_USER_VIEWPORT" val="{&quot;height&quot;:10800,&quot;width&quot;:7647}"/>
</p:tagLst>
</file>

<file path=ppt/tags/tag3.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5081</Words>
  <Application>WPS 演示</Application>
  <PresentationFormat>宽屏</PresentationFormat>
  <Paragraphs>89</Paragraphs>
  <Slides>12</Slides>
  <Notes>27</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12</vt:i4>
      </vt:variant>
    </vt:vector>
  </HeadingPairs>
  <TitlesOfParts>
    <vt:vector size="26" baseType="lpstr">
      <vt:lpstr>Arial</vt:lpstr>
      <vt:lpstr>宋体</vt:lpstr>
      <vt:lpstr>Wingdings</vt:lpstr>
      <vt:lpstr>inpin heiti</vt:lpstr>
      <vt:lpstr>方正舒体</vt:lpstr>
      <vt:lpstr>Li Xuke</vt:lpstr>
      <vt:lpstr>Times New Roman</vt:lpstr>
      <vt:lpstr>等线</vt:lpstr>
      <vt:lpstr>微软雅黑</vt:lpstr>
      <vt:lpstr>Arial Unicode MS</vt:lpstr>
      <vt:lpstr>Segoe Print</vt:lpstr>
      <vt:lpstr>Office 主题​​</vt:lpstr>
      <vt:lpstr>Visio.Drawing.11</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LL</cp:lastModifiedBy>
  <cp:revision>50</cp:revision>
  <dcterms:created xsi:type="dcterms:W3CDTF">2018-09-27T07:49:00Z</dcterms:created>
  <dcterms:modified xsi:type="dcterms:W3CDTF">2023-03-12T09:24:30Z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0582619F5716436CA8E372F869D15D69</vt:lpwstr>
  </property>
  <property fmtid="{D5CDD505-2E9C-101B-9397-08002B2CF9AE}" pid="3" name="KSOProductBuildVer">
    <vt:lpwstr>2052-11.1.0.11372</vt:lpwstr>
  </property>
</Properties>
</file>